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  <p:sldMasterId id="2147483674" r:id="rId2"/>
    <p:sldMasterId id="2147483687" r:id="rId3"/>
  </p:sldMasterIdLst>
  <p:notesMasterIdLst>
    <p:notesMasterId r:id="rId17"/>
  </p:notesMasterIdLst>
  <p:sldIdLst>
    <p:sldId id="273" r:id="rId4"/>
    <p:sldId id="380" r:id="rId5"/>
    <p:sldId id="369" r:id="rId6"/>
    <p:sldId id="382" r:id="rId7"/>
    <p:sldId id="383" r:id="rId8"/>
    <p:sldId id="384" r:id="rId9"/>
    <p:sldId id="385" r:id="rId10"/>
    <p:sldId id="386" r:id="rId11"/>
    <p:sldId id="387" r:id="rId12"/>
    <p:sldId id="388" r:id="rId13"/>
    <p:sldId id="389" r:id="rId14"/>
    <p:sldId id="390" r:id="rId15"/>
    <p:sldId id="368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33CC33"/>
    <a:srgbClr val="E4E4E4"/>
    <a:srgbClr val="CEC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70" autoAdjust="0"/>
    <p:restoredTop sz="94947" autoAdjust="0"/>
  </p:normalViewPr>
  <p:slideViewPr>
    <p:cSldViewPr snapToGrid="0">
      <p:cViewPr varScale="1">
        <p:scale>
          <a:sx n="104" d="100"/>
          <a:sy n="104" d="100"/>
        </p:scale>
        <p:origin x="2160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89E52-045F-4BB8-94DD-0403299DE149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46321-B72E-474E-9886-A261CA2CA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50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809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7423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115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CAD281EE-C38B-4AFA-9EEE-55FB71923757}"/>
              </a:ext>
            </a:extLst>
          </p:cNvPr>
          <p:cNvGrpSpPr/>
          <p:nvPr userDrawn="1"/>
        </p:nvGrpSpPr>
        <p:grpSpPr>
          <a:xfrm>
            <a:off x="148472" y="6480093"/>
            <a:ext cx="8847056" cy="321469"/>
            <a:chOff x="197963" y="6265355"/>
            <a:chExt cx="11796074" cy="42862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04B8437-38A3-4788-9862-C87EB80B0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63" y="6265355"/>
              <a:ext cx="1247775" cy="428625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D111F97-211A-4661-82C4-AC89D4029FF7}"/>
                </a:ext>
              </a:extLst>
            </p:cNvPr>
            <p:cNvSpPr/>
            <p:nvPr/>
          </p:nvSpPr>
          <p:spPr>
            <a:xfrm>
              <a:off x="1547342" y="6657980"/>
              <a:ext cx="10440000" cy="36000"/>
            </a:xfrm>
            <a:prstGeom prst="rect">
              <a:avLst/>
            </a:prstGeom>
            <a:solidFill>
              <a:srgbClr val="0D314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ko-KR" altLang="en-US" sz="135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2B30B07-420D-475C-AE8E-79231A69D21B}"/>
                </a:ext>
              </a:extLst>
            </p:cNvPr>
            <p:cNvSpPr/>
            <p:nvPr/>
          </p:nvSpPr>
          <p:spPr>
            <a:xfrm>
              <a:off x="1554038" y="6353135"/>
              <a:ext cx="10439999" cy="1800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685800"/>
              <a:r>
                <a:rPr lang="en-US" altLang="ko-KR" sz="1000" b="1">
                  <a:solidFill>
                    <a:srgbClr val="00B050"/>
                  </a:solidFill>
                  <a:effectLst/>
                  <a:latin typeface="맑은 고딕" panose="020F0502020204030204"/>
                  <a:ea typeface="맑은 고딕" panose="020B0503020000020004" pitchFamily="50" charset="-127"/>
                </a:rPr>
                <a:t>Spring</a:t>
              </a:r>
              <a:r>
                <a:rPr lang="ko-KR" altLang="en-US" sz="1000" b="1" dirty="0">
                  <a:solidFill>
                    <a:srgbClr val="00B050"/>
                  </a:solidFill>
                  <a:effectLst/>
                  <a:latin typeface="맑은 고딕" panose="020F0502020204030204"/>
                  <a:ea typeface="맑은 고딕" panose="020B0503020000020004" pitchFamily="50" charset="-127"/>
                </a:rPr>
                <a:t> 프레임워크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B8DF8DC2-A8D8-457C-A034-399895ACE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9903"/>
          </a:xfrm>
        </p:spPr>
        <p:txBody>
          <a:bodyPr>
            <a:normAutofit/>
          </a:bodyPr>
          <a:lstStyle>
            <a:lvl1pPr>
              <a:defRPr sz="3200" b="1"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40B11C-B0F8-4E6A-8DD2-FE194197C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7886700" cy="5132656"/>
          </a:xfr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맑은 고딕" panose="020B0503020000020004" pitchFamily="50" charset="-127"/>
              <a:buChar char="o"/>
              <a:defRPr sz="22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  <a:defRPr sz="18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16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−"/>
              <a:defRPr sz="1400"/>
            </a:lvl4pPr>
            <a:lvl5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DDF7D9-8E44-4B7B-9667-0EAA6DB06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9235" y="6419147"/>
            <a:ext cx="409303" cy="388845"/>
          </a:xfrm>
        </p:spPr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15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4975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342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986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5071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3953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5413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75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748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8922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0687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8263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842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61DA0-F445-410D-A61E-56685291A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8C04-3543-4C9F-BB8E-D411C118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4B91A-BBBF-46C1-86EE-346902FD2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2B7957-BB59-48CF-9BAC-F2C86D1C16CC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5719269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5959C52-4D3B-4423-90BB-B3BF207D44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6433455"/>
            <a:ext cx="8915400" cy="33286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F0E8EA7-66A8-4B0D-ABA7-4A3A994DD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66" y="321908"/>
            <a:ext cx="8019663" cy="762000"/>
          </a:xfrm>
        </p:spPr>
        <p:txBody>
          <a:bodyPr lIns="180000">
            <a:noAutofit/>
          </a:bodyPr>
          <a:lstStyle>
            <a:lvl1pPr algn="l">
              <a:defRPr sz="3600" b="1"/>
            </a:lvl1pPr>
          </a:lstStyle>
          <a:p>
            <a:r>
              <a:rPr lang="en-US" dirty="0"/>
              <a:t>Click to edit Master title style</a:t>
            </a:r>
            <a:endParaRPr lang="ms-MY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B165975-C19E-4F12-8EFE-4B584B9B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166" y="1295400"/>
            <a:ext cx="8019663" cy="4953000"/>
          </a:xfrm>
        </p:spPr>
        <p:txBody>
          <a:bodyPr/>
          <a:lstStyle>
            <a:lvl1pPr marL="342900" indent="-228600">
              <a:buFont typeface="Courier New" panose="02070309020205020404" pitchFamily="49" charset="0"/>
              <a:buChar char="o"/>
              <a:defRPr sz="2400" b="1"/>
            </a:lvl1pPr>
            <a:lvl2pPr marL="640080" indent="-228600">
              <a:buFont typeface="Wingdings" panose="05000000000000000000" pitchFamily="2" charset="2"/>
              <a:buChar char="Ø"/>
              <a:defRPr sz="2000"/>
            </a:lvl2pPr>
            <a:lvl3pPr marL="1005840" indent="-228600">
              <a:buFont typeface="Wingdings" panose="05000000000000000000" pitchFamily="2" charset="2"/>
              <a:buChar char="§"/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7DC5112-89D4-45CC-A157-F5E5E41E9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262" y="6375012"/>
            <a:ext cx="381000" cy="365125"/>
          </a:xfrm>
        </p:spPr>
        <p:txBody>
          <a:bodyPr/>
          <a:lstStyle>
            <a:lvl1pPr algn="ctr">
              <a:defRPr>
                <a:latin typeface="+mn-ea"/>
                <a:ea typeface="+mn-ea"/>
              </a:defRPr>
            </a:lvl1pPr>
          </a:lstStyle>
          <a:p>
            <a:fld id="{7CCA3017-B73A-4F12-9425-2360776FD5F3}" type="slidenum">
              <a:rPr lang="en-US" altLang="ms-MY" smtClean="0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84620757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BD062-9957-471E-99D8-CA16DF60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80AA2-3C92-4B0D-A8DF-681924684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AA24A-15BF-478E-9BA7-9E8696DB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E6A64F-0A12-4224-AC8D-86A8CF66010F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31716526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3FABFF8-83E2-42A8-891A-648963453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CC52242-121D-4A5F-85B1-964D61517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1ADA72-3567-4AAC-AD5E-68CFD2609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F7AB91-9DCF-4F18-82FC-E54FF851C0F2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9858194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2609FC7-7F48-48CC-B592-F18852AF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9F31A5A-862D-443C-8DEE-95BAF5369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781E401-6462-47B1-BF92-F8ECC4697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DC7EDF-90A6-4B19-8FB6-F66E26C93041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1650226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41CECC-74A9-404F-BFFC-2A856EA13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4CFCA8-A5B5-4AC6-AF5A-1DE424131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1B236C5-378E-407D-BA19-1F19459EE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51CE72-1045-43F2-A7CE-A17E91946B78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1853148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9834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7C7B0BD-BDD5-4D93-A68B-2B28BB175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5B79F4C-2399-4795-B725-598656B94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6F3319F-15D6-44BD-BF68-7FD55C6CA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900B47-6874-4E01-BD90-34A6249C60ED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092567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2D60D57-F5FB-4F00-BFF4-0905CB274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8D0DFCF-35B3-444E-B21F-21BBFAD1D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9777997-2657-4464-8F8E-295FC76F3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775880-5AD0-4528-8454-65AD6D771A3B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7204322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7F59246-7B47-4E24-A352-47F0C0D3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031CC8A-D701-45DC-8103-060FECCDE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63DF848-2A13-465E-B9F3-823FFC6A5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B361EF-CA79-4749-B521-FBF1C454A143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2369412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F9A97-6F60-4DF4-BB18-139023494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CA005-488F-44C4-B606-2DC6532AD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88AB0-A069-4E24-83EC-D68C29323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8C5BA7-CD10-4A4C-A960-536BBE599136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758349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41885-7AD5-42D4-A1B9-B16F28183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135B7-70A2-4E7A-93ED-01CA1C7AA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485C5-9368-4C59-A44B-AB2CEAC61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4FA408-AA83-4EA5-864B-199FDE2DA8E8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6630541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F3B3AD3C-1763-428B-A3EA-796FC01329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6433455"/>
            <a:ext cx="8915400" cy="33286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D6C5D70-8CCE-49CA-9345-9F3B85048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66" y="321908"/>
            <a:ext cx="8019663" cy="762000"/>
          </a:xfrm>
        </p:spPr>
        <p:txBody>
          <a:bodyPr lIns="180000">
            <a:noAutofit/>
          </a:bodyPr>
          <a:lstStyle>
            <a:lvl1pPr algn="l">
              <a:defRPr sz="3600" b="1"/>
            </a:lvl1pPr>
          </a:lstStyle>
          <a:p>
            <a:r>
              <a:rPr lang="en-US" dirty="0"/>
              <a:t>Click to edit Master title style</a:t>
            </a:r>
            <a:endParaRPr lang="ms-MY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F58F03F-D28A-41B5-A409-8679742A5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166" y="1295400"/>
            <a:ext cx="8019663" cy="4953000"/>
          </a:xfrm>
        </p:spPr>
        <p:txBody>
          <a:bodyPr/>
          <a:lstStyle>
            <a:lvl1pPr marL="342900" indent="-228600">
              <a:buFont typeface="Courier New" panose="02070309020205020404" pitchFamily="49" charset="0"/>
              <a:buChar char="o"/>
              <a:defRPr sz="2400" b="1"/>
            </a:lvl1pPr>
            <a:lvl2pPr marL="640080" indent="-228600">
              <a:buFont typeface="Wingdings" panose="05000000000000000000" pitchFamily="2" charset="2"/>
              <a:buChar char="Ø"/>
              <a:defRPr sz="2000"/>
            </a:lvl2pPr>
            <a:lvl3pPr marL="1005840" indent="-228600">
              <a:buFont typeface="Wingdings" panose="05000000000000000000" pitchFamily="2" charset="2"/>
              <a:buChar char="§"/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DC00151-F5AF-4F9A-85FE-88287D0D4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262" y="6375012"/>
            <a:ext cx="381000" cy="365125"/>
          </a:xfrm>
        </p:spPr>
        <p:txBody>
          <a:bodyPr/>
          <a:lstStyle>
            <a:lvl1pPr algn="ctr">
              <a:defRPr>
                <a:latin typeface="+mn-ea"/>
                <a:ea typeface="+mn-ea"/>
              </a:defRPr>
            </a:lvl1pPr>
          </a:lstStyle>
          <a:p>
            <a:fld id="{7CCA3017-B73A-4F12-9425-2360776FD5F3}" type="slidenum">
              <a:rPr lang="en-US" altLang="ms-MY" smtClean="0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80775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466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958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74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278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164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9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43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802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>
            <a:extLst>
              <a:ext uri="{FF2B5EF4-FFF2-40B4-BE49-F238E27FC236}">
                <a16:creationId xmlns:a16="http://schemas.microsoft.com/office/drawing/2014/main" id="{6873D6AA-FA09-4ACC-A3AF-490B3946077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075" name="Text Placeholder 2">
            <a:extLst>
              <a:ext uri="{FF2B5EF4-FFF2-40B4-BE49-F238E27FC236}">
                <a16:creationId xmlns:a16="http://schemas.microsoft.com/office/drawing/2014/main" id="{687CEA97-7010-49CC-8003-C7A44509F4F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AD49C-58D6-4027-8071-D1204055B0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나눔고딕" charset="-127"/>
              </a:defRPr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FA44E-5D20-4351-B12E-7AA3E04486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나눔고딕" charset="-127"/>
              </a:defRPr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1A0FC-806F-444B-984C-1BFB5C671D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fld id="{19E6D2D8-107F-4D15-A4D9-2F48B7C00BA6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162758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C337C9-C615-4622-A109-7AC7C74144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79059"/>
            <a:ext cx="7772400" cy="2387600"/>
          </a:xfrm>
        </p:spPr>
        <p:txBody>
          <a:bodyPr anchor="ctr">
            <a:normAutofit/>
          </a:bodyPr>
          <a:lstStyle/>
          <a:p>
            <a:r>
              <a:rPr lang="ko-KR" altLang="en-US" sz="66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의존성 주입</a:t>
            </a:r>
            <a:r>
              <a:rPr lang="en-US" altLang="ko-KR" sz="6600" b="1" dirty="0">
                <a:solidFill>
                  <a:srgbClr val="0000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(DI) 2</a:t>
            </a:r>
            <a:endParaRPr lang="ko-KR" altLang="en-US" sz="6600" b="1" dirty="0">
              <a:solidFill>
                <a:srgbClr val="0000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30357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98AC60-B953-1C54-2D08-FC1B058C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의존 자동주입을 이용한 </a:t>
            </a:r>
            <a:r>
              <a:rPr lang="en-US" altLang="ko-KR" sz="2400" dirty="0" err="1"/>
              <a:t>MessageService</a:t>
            </a:r>
            <a:r>
              <a:rPr lang="en-US" altLang="ko-KR" sz="2400" dirty="0"/>
              <a:t> </a:t>
            </a:r>
            <a:r>
              <a:rPr lang="ko-KR" altLang="en-US" sz="2400" dirty="0"/>
              <a:t>예제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(7/9)</a:t>
            </a:r>
            <a:endParaRPr lang="ko-KR" altLang="en-US" sz="28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C01085-C354-3F97-F5E0-FFDBF27C3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349888" cy="5132656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0"/>
              </a:spcAft>
            </a:pPr>
            <a:r>
              <a:rPr lang="en-US" altLang="ko-KR" dirty="0"/>
              <a:t> SetterDI.java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dirty="0"/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@Component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SetterDI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private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	@Autowired(required=false)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	@Qualifier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>
                <a:solidFill>
                  <a:srgbClr val="2A00FF"/>
                </a:solidFill>
                <a:latin typeface="Consolas" panose="020B0609020204030204" pitchFamily="49" charset="0"/>
              </a:rPr>
              <a:t>"email"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7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7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setMessageService</a:t>
            </a:r>
            <a:r>
              <a:rPr lang="en-US" altLang="ko-KR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( </a:t>
            </a:r>
            <a:r>
              <a:rPr lang="en-US" altLang="ko-KR" sz="17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7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8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8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8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processMsg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(String </a:t>
            </a:r>
            <a:r>
              <a:rPr lang="en-US" altLang="ko-KR" sz="1800" b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C0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800" dirty="0" err="1">
                <a:solidFill>
                  <a:srgbClr val="0000C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.sendMsg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756651-1AE5-D58F-FB87-76556652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974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98AC60-B953-1C54-2D08-FC1B058C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의존 자동주입을 이용한 </a:t>
            </a:r>
            <a:r>
              <a:rPr lang="en-US" altLang="ko-KR" sz="2400" dirty="0" err="1"/>
              <a:t>MessageService</a:t>
            </a:r>
            <a:r>
              <a:rPr lang="en-US" altLang="ko-KR" sz="2400" dirty="0"/>
              <a:t> </a:t>
            </a:r>
            <a:r>
              <a:rPr lang="ko-KR" altLang="en-US" sz="2400" dirty="0"/>
              <a:t>예제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(8/9)</a:t>
            </a:r>
            <a:endParaRPr lang="ko-KR" altLang="en-US" sz="28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C01085-C354-3F97-F5E0-FFDBF27C3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349888" cy="5132656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US" altLang="ko-KR" dirty="0"/>
              <a:t> FieldDI.java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dirty="0"/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@Component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FieldDI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	@Autowired(required=false)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	@Qualifier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>
                <a:solidFill>
                  <a:srgbClr val="2A00FF"/>
                </a:solidFill>
                <a:latin typeface="Consolas" panose="020B0609020204030204" pitchFamily="49" charset="0"/>
              </a:rPr>
              <a:t>"sms"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private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processMsg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(String </a:t>
            </a:r>
            <a:r>
              <a:rPr lang="en-US" altLang="ko-KR" sz="1800" b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C0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800" dirty="0" err="1">
                <a:solidFill>
                  <a:srgbClr val="0000C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.sendMsg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756651-1AE5-D58F-FB87-76556652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42864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98AC60-B953-1C54-2D08-FC1B058C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의존 자동주입을 이용한 </a:t>
            </a:r>
            <a:r>
              <a:rPr lang="en-US" altLang="ko-KR" sz="2400" dirty="0" err="1"/>
              <a:t>MessageService</a:t>
            </a:r>
            <a:r>
              <a:rPr lang="en-US" altLang="ko-KR" sz="2400" dirty="0"/>
              <a:t> </a:t>
            </a:r>
            <a:r>
              <a:rPr lang="ko-KR" altLang="en-US" sz="2400" dirty="0"/>
              <a:t>예제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(9/9)</a:t>
            </a:r>
            <a:endParaRPr lang="ko-KR" altLang="en-US" sz="28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C01085-C354-3F97-F5E0-FFDBF27C3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349888" cy="5132656"/>
          </a:xfrm>
        </p:spPr>
        <p:txBody>
          <a:bodyPr>
            <a:normAutofit fontScale="70000" lnSpcReduction="20000"/>
          </a:bodyPr>
          <a:lstStyle/>
          <a:p>
            <a:pPr>
              <a:spcAft>
                <a:spcPts val="0"/>
              </a:spcAft>
            </a:pPr>
            <a:r>
              <a:rPr lang="en-US" altLang="ko-KR" dirty="0"/>
              <a:t>MainForService.java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dirty="0"/>
          </a:p>
          <a:p>
            <a:pPr marL="0" indent="0" algn="l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MainForService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 algn="l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altLang="ko-KR" sz="18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 algn="l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String </a:t>
            </a:r>
            <a:r>
              <a:rPr lang="en-US" altLang="ko-KR" sz="1800" dirty="0">
                <a:solidFill>
                  <a:srgbClr val="6A3E3E"/>
                </a:solidFill>
                <a:latin typeface="Consolas" panose="020B0609020204030204" pitchFamily="49" charset="0"/>
              </a:rPr>
              <a:t>path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800" dirty="0">
                <a:solidFill>
                  <a:srgbClr val="2A00FF"/>
                </a:solidFill>
                <a:latin typeface="Consolas" panose="020B0609020204030204" pitchFamily="49" charset="0"/>
              </a:rPr>
              <a:t>"META-INF/spring/app-context-component-scan01.xml "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lnSpc>
                <a:spcPct val="120000"/>
              </a:lnSpc>
              <a:spcAft>
                <a:spcPts val="600"/>
              </a:spcAft>
              <a:buNone/>
            </a:pPr>
            <a:r>
              <a:rPr lang="fr-FR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AbstractApplicationContext </a:t>
            </a:r>
            <a:r>
              <a:rPr lang="fr-FR" altLang="ko-KR" sz="1400" dirty="0">
                <a:solidFill>
                  <a:srgbClr val="6A3E3E"/>
                </a:solidFill>
                <a:latin typeface="Consolas" panose="020B0609020204030204" pitchFamily="49" charset="0"/>
              </a:rPr>
              <a:t>xmlContext</a:t>
            </a:r>
            <a:r>
              <a:rPr lang="fr-FR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FR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fr-FR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GenericXmlApplicationContext(</a:t>
            </a:r>
            <a:r>
              <a:rPr lang="fr-FR" altLang="ko-KR" sz="2000" b="1" dirty="0">
                <a:solidFill>
                  <a:srgbClr val="6A3E3E"/>
                </a:solidFill>
                <a:latin typeface="Consolas" panose="020B0609020204030204" pitchFamily="49" charset="0"/>
              </a:rPr>
              <a:t>path</a:t>
            </a:r>
            <a:r>
              <a:rPr lang="fr-FR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fr-FR" altLang="ko-KR" sz="18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>
              <a:lnSpc>
                <a:spcPct val="120000"/>
              </a:lnSpc>
              <a:spcAft>
                <a:spcPts val="300"/>
              </a:spcAft>
              <a:buNone/>
            </a:pPr>
            <a:r>
              <a:rPr lang="en-US" altLang="ko-KR" sz="1800" dirty="0">
                <a:solidFill>
                  <a:srgbClr val="3F7F5F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400" dirty="0">
                <a:solidFill>
                  <a:srgbClr val="3F7F5F"/>
                </a:solidFill>
                <a:latin typeface="Consolas" panose="020B0609020204030204" pitchFamily="49" charset="0"/>
              </a:rPr>
              <a:t>//</a:t>
            </a:r>
            <a:r>
              <a:rPr lang="ko-KR" altLang="en-US" sz="1400" dirty="0">
                <a:solidFill>
                  <a:srgbClr val="3F7F5F"/>
                </a:solidFill>
                <a:latin typeface="Consolas" panose="020B0609020204030204" pitchFamily="49" charset="0"/>
              </a:rPr>
              <a:t>생성자 의존주입</a:t>
            </a:r>
            <a:endParaRPr lang="ko-KR" altLang="en-US" sz="1800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marL="0" indent="0" algn="l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ConstructorDI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constructorDI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xmlContext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.getBean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ConstructorDI.</a:t>
            </a:r>
            <a:r>
              <a:rPr lang="en-US" altLang="ko-KR" sz="18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lnSpc>
                <a:spcPct val="120000"/>
              </a:lnSpc>
              <a:spcAft>
                <a:spcPts val="2400"/>
              </a:spcAft>
              <a:buNone/>
            </a:pPr>
            <a:r>
              <a:rPr lang="en-US" altLang="ko-KR" sz="1800" dirty="0">
                <a:solidFill>
                  <a:srgbClr val="6A3E3E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constructorDI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.processMsg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>
                <a:solidFill>
                  <a:srgbClr val="2A00FF"/>
                </a:solidFill>
                <a:latin typeface="Consolas" panose="020B0609020204030204" pitchFamily="49" charset="0"/>
              </a:rPr>
              <a:t>"message sending..."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lnSpc>
                <a:spcPct val="120000"/>
              </a:lnSpc>
              <a:spcAft>
                <a:spcPts val="300"/>
              </a:spcAft>
              <a:buNone/>
            </a:pPr>
            <a:r>
              <a:rPr lang="en-US" altLang="ko-KR" sz="1800" dirty="0">
                <a:solidFill>
                  <a:srgbClr val="3F7F5F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400" dirty="0">
                <a:solidFill>
                  <a:srgbClr val="3F7F5F"/>
                </a:solidFill>
                <a:latin typeface="Consolas" panose="020B0609020204030204" pitchFamily="49" charset="0"/>
              </a:rPr>
              <a:t>//setter </a:t>
            </a:r>
            <a:r>
              <a:rPr lang="ko-KR" altLang="en-US" sz="1400" dirty="0">
                <a:solidFill>
                  <a:srgbClr val="3F7F5F"/>
                </a:solidFill>
                <a:latin typeface="Consolas" panose="020B0609020204030204" pitchFamily="49" charset="0"/>
              </a:rPr>
              <a:t>의존주입</a:t>
            </a:r>
            <a:endParaRPr lang="ko-KR" altLang="en-US" sz="1800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marL="0" indent="0" algn="l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SetterDI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setterDI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xmlContext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.getBean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SetterDI.</a:t>
            </a:r>
            <a:r>
              <a:rPr lang="en-US" altLang="ko-KR" sz="18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lnSpc>
                <a:spcPct val="120000"/>
              </a:lnSpc>
              <a:spcAft>
                <a:spcPts val="2400"/>
              </a:spcAft>
              <a:buNone/>
            </a:pPr>
            <a:r>
              <a:rPr lang="en-US" altLang="ko-KR" sz="1800" dirty="0">
                <a:solidFill>
                  <a:srgbClr val="6A3E3E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setterDI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.processMsg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>
                <a:solidFill>
                  <a:srgbClr val="2A00FF"/>
                </a:solidFill>
                <a:latin typeface="Consolas" panose="020B0609020204030204" pitchFamily="49" charset="0"/>
              </a:rPr>
              <a:t>"message sending..."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lnSpc>
                <a:spcPct val="120000"/>
              </a:lnSpc>
              <a:spcAft>
                <a:spcPts val="300"/>
              </a:spcAft>
              <a:buNone/>
            </a:pPr>
            <a:r>
              <a:rPr lang="en-US" altLang="ko-KR" sz="1800" dirty="0">
                <a:solidFill>
                  <a:srgbClr val="3F7F5F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400" dirty="0">
                <a:solidFill>
                  <a:srgbClr val="3F7F5F"/>
                </a:solidFill>
                <a:latin typeface="Consolas" panose="020B0609020204030204" pitchFamily="49" charset="0"/>
              </a:rPr>
              <a:t>//</a:t>
            </a:r>
            <a:r>
              <a:rPr lang="ko-KR" altLang="en-US" sz="1400" dirty="0">
                <a:solidFill>
                  <a:srgbClr val="3F7F5F"/>
                </a:solidFill>
                <a:latin typeface="Consolas" panose="020B0609020204030204" pitchFamily="49" charset="0"/>
              </a:rPr>
              <a:t>필드 의존주입</a:t>
            </a:r>
            <a:endParaRPr lang="ko-KR" altLang="en-US" sz="1800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marL="0" indent="0" algn="l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FieldDI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fieldDI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xmlContext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.getBean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FieldDI.</a:t>
            </a:r>
            <a:r>
              <a:rPr lang="en-US" altLang="ko-KR" sz="18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6A3E3E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fieldDI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.processMsg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>
                <a:solidFill>
                  <a:srgbClr val="2A00FF"/>
                </a:solidFill>
                <a:latin typeface="Consolas" panose="020B0609020204030204" pitchFamily="49" charset="0"/>
              </a:rPr>
              <a:t>"message sending..."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6A3E3E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6A3E3E"/>
                </a:solidFill>
                <a:latin typeface="Consolas" panose="020B0609020204030204" pitchFamily="49" charset="0"/>
              </a:rPr>
              <a:t>xmlContext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.close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 algn="l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 algn="l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756651-1AE5-D58F-FB87-76556652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536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6CE6067-593A-40E5-AE59-E93F0EF0B758}"/>
              </a:ext>
            </a:extLst>
          </p:cNvPr>
          <p:cNvSpPr/>
          <p:nvPr/>
        </p:nvSpPr>
        <p:spPr>
          <a:xfrm>
            <a:off x="1447800" y="3200400"/>
            <a:ext cx="62484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7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그래픽M" panose="02030600000101010101" pitchFamily="18" charset="-127"/>
                <a:ea typeface="HY그래픽M" panose="02030600000101010101" pitchFamily="18" charset="-127"/>
              </a:rPr>
              <a:t>수고했습니다</a:t>
            </a:r>
            <a:r>
              <a:rPr lang="en-US" altLang="ko-KR" sz="7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그래픽M" panose="02030600000101010101" pitchFamily="18" charset="-127"/>
                <a:ea typeface="HY그래픽M" panose="02030600000101010101" pitchFamily="18" charset="-127"/>
              </a:rPr>
              <a:t>!</a:t>
            </a:r>
            <a:endParaRPr kumimoji="0" lang="ko-KR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HY그래픽M" panose="02030600000101010101" pitchFamily="18" charset="-127"/>
              <a:ea typeface="HY그래픽M" panose="0203060000010101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661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C026DD-8C31-40ED-8E67-45967218C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23664"/>
            <a:ext cx="7886700" cy="679903"/>
          </a:xfrm>
        </p:spPr>
        <p:txBody>
          <a:bodyPr/>
          <a:lstStyle/>
          <a:p>
            <a:r>
              <a:rPr lang="en-US" altLang="ko-KR" dirty="0"/>
              <a:t>Spring</a:t>
            </a:r>
            <a:r>
              <a:rPr lang="ko-KR" altLang="en-US" dirty="0"/>
              <a:t> 빈 등록 방법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5F827E-E72D-ED1D-E46C-93FDADA18E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862672"/>
            <a:ext cx="8515350" cy="548271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ko-KR" sz="1800" b="1" dirty="0">
                <a:solidFill>
                  <a:srgbClr val="0070C0"/>
                </a:solidFill>
              </a:rPr>
              <a:t>XML </a:t>
            </a:r>
            <a:r>
              <a:rPr lang="ko-KR" altLang="en-US" sz="1800" b="1" dirty="0">
                <a:solidFill>
                  <a:srgbClr val="0070C0"/>
                </a:solidFill>
              </a:rPr>
              <a:t>환경설정 파일</a:t>
            </a:r>
            <a:r>
              <a:rPr lang="ko-KR" altLang="en-US" sz="1800" dirty="0"/>
              <a:t>을 이용한 빈 등록</a:t>
            </a:r>
            <a:endParaRPr lang="en-US" altLang="ko-KR" sz="1800" dirty="0"/>
          </a:p>
          <a:p>
            <a:pPr lvl="1">
              <a:spcAft>
                <a:spcPts val="600"/>
              </a:spcAft>
            </a:pPr>
            <a:r>
              <a:rPr lang="en-US" altLang="ko-KR" sz="1600" dirty="0" err="1"/>
              <a:t>src</a:t>
            </a:r>
            <a:r>
              <a:rPr lang="en-US" altLang="ko-KR" sz="1600" dirty="0"/>
              <a:t>/main/resources</a:t>
            </a:r>
            <a:r>
              <a:rPr lang="ko-KR" altLang="en-US" sz="1600" dirty="0"/>
              <a:t> 폴더 아래 </a:t>
            </a:r>
            <a:r>
              <a:rPr lang="en-US" altLang="ko-KR" sz="1600" dirty="0"/>
              <a:t>META-INF/spring/app-context.xml</a:t>
            </a:r>
            <a:r>
              <a:rPr lang="ko-KR" altLang="en-US" sz="1600" dirty="0"/>
              <a:t> 파일</a:t>
            </a:r>
            <a:r>
              <a:rPr lang="en-US" altLang="ko-KR" sz="1200" dirty="0"/>
              <a:t>(</a:t>
            </a:r>
            <a:r>
              <a:rPr lang="ko-KR" altLang="en-US" sz="1200" dirty="0"/>
              <a:t>기본 제공</a:t>
            </a:r>
            <a:r>
              <a:rPr lang="en-US" altLang="ko-KR" sz="1200" dirty="0"/>
              <a:t>)</a:t>
            </a:r>
            <a:r>
              <a:rPr lang="ko-KR" altLang="en-US" sz="1200" dirty="0"/>
              <a:t> </a:t>
            </a:r>
            <a:r>
              <a:rPr lang="ko-KR" altLang="en-US" sz="1600" dirty="0"/>
              <a:t>복사</a:t>
            </a:r>
            <a:endParaRPr lang="en-US" altLang="ko-KR" sz="1600" dirty="0"/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    &lt;bean id=“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참조변수명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“  class=“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패키지를 포함한 클래스명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“ /&gt; 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또는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</a:endParaRP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    &lt;bean id=“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참조변수명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“  class=“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패키지를 포함한 클래스명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“ &gt;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	&lt;constructor-</a:t>
            </a:r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</a:rPr>
              <a:t>arg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ref=“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참조변수명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” /&gt;</a:t>
            </a:r>
          </a:p>
          <a:p>
            <a:pPr marL="457200" lvl="1" indent="0">
              <a:spcAft>
                <a:spcPts val="1700"/>
              </a:spcAft>
              <a:buNone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     &lt;/bean&gt; </a:t>
            </a:r>
          </a:p>
          <a:p>
            <a:pPr>
              <a:spcAft>
                <a:spcPts val="600"/>
              </a:spcAft>
            </a:pPr>
            <a:r>
              <a:rPr lang="ko-KR" altLang="en-US" sz="1800" b="1" dirty="0">
                <a:solidFill>
                  <a:srgbClr val="0070C0"/>
                </a:solidFill>
              </a:rPr>
              <a:t>자바 </a:t>
            </a:r>
            <a:r>
              <a:rPr lang="ko-KR" altLang="en-US" sz="1800" b="1" dirty="0" err="1">
                <a:solidFill>
                  <a:srgbClr val="0070C0"/>
                </a:solidFill>
              </a:rPr>
              <a:t>애노테이션</a:t>
            </a:r>
            <a:r>
              <a:rPr lang="ko-KR" altLang="en-US" sz="1800" dirty="0" err="1"/>
              <a:t>을</a:t>
            </a:r>
            <a:r>
              <a:rPr lang="ko-KR" altLang="en-US" sz="1800" dirty="0"/>
              <a:t> 이용한 빈 등록</a:t>
            </a:r>
            <a:endParaRPr lang="en-US" altLang="ko-KR" sz="1800" dirty="0"/>
          </a:p>
          <a:p>
            <a:pPr lvl="1">
              <a:spcAft>
                <a:spcPts val="600"/>
              </a:spcAft>
            </a:pPr>
            <a:r>
              <a:rPr lang="ko-KR" altLang="en-US" sz="1600" dirty="0"/>
              <a:t>자바 클래스들과 같은 패키지 내에 </a:t>
            </a:r>
            <a:r>
              <a:rPr lang="en-US" altLang="ko-KR" sz="1600" dirty="0"/>
              <a:t>AppContext.java </a:t>
            </a:r>
            <a:r>
              <a:rPr lang="ko-KR" altLang="en-US" sz="1600" dirty="0"/>
              <a:t>설정클래스</a:t>
            </a:r>
            <a:r>
              <a:rPr lang="en-US" altLang="ko-KR" sz="1400" dirty="0"/>
              <a:t>(@Configuration)</a:t>
            </a:r>
            <a:r>
              <a:rPr lang="ko-KR" altLang="en-US" sz="1400" dirty="0"/>
              <a:t> </a:t>
            </a:r>
            <a:r>
              <a:rPr lang="ko-KR" altLang="en-US" sz="1600" dirty="0"/>
              <a:t>정의</a:t>
            </a:r>
            <a:endParaRPr lang="en-US" altLang="ko-KR" sz="1600" dirty="0"/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     @Bean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     public A a(){ return new A( ); } 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</a:rPr>
              <a:t>또는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</a:endParaRP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     @Bean</a:t>
            </a:r>
          </a:p>
          <a:p>
            <a:pPr marL="457200" lvl="1" indent="0">
              <a:spcAft>
                <a:spcPts val="1700"/>
              </a:spcAft>
              <a:buNone/>
            </a:pP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</a:rPr>
              <a:t>      public B b() { return new B( a(  ) ); }</a:t>
            </a:r>
          </a:p>
          <a:p>
            <a:pPr>
              <a:spcAft>
                <a:spcPts val="600"/>
              </a:spcAft>
            </a:pPr>
            <a:r>
              <a:rPr lang="en-US" altLang="ko-KR" sz="1800" b="1" dirty="0">
                <a:solidFill>
                  <a:srgbClr val="0070C0"/>
                </a:solidFill>
              </a:rPr>
              <a:t>XML + </a:t>
            </a:r>
            <a:r>
              <a:rPr lang="ko-KR" altLang="en-US" sz="1800" b="1" dirty="0" err="1">
                <a:solidFill>
                  <a:srgbClr val="0070C0"/>
                </a:solidFill>
              </a:rPr>
              <a:t>애노테이션</a:t>
            </a:r>
            <a:r>
              <a:rPr lang="ko-KR" altLang="en-US" sz="1800" dirty="0" err="1"/>
              <a:t>을</a:t>
            </a:r>
            <a:r>
              <a:rPr lang="ko-KR" altLang="en-US" sz="1800" dirty="0"/>
              <a:t> 이용한 빈 등록</a:t>
            </a:r>
            <a:endParaRPr lang="en-US" altLang="ko-KR" sz="1800" dirty="0"/>
          </a:p>
          <a:p>
            <a:pPr lvl="1">
              <a:spcAft>
                <a:spcPts val="600"/>
              </a:spcAft>
            </a:pPr>
            <a:r>
              <a:rPr lang="ko-KR" altLang="en-US" sz="1600" dirty="0"/>
              <a:t>컴포넌트 스캔 기능을 사용해서 자동으로 빈을 등록함</a:t>
            </a:r>
            <a:endParaRPr lang="en-US" altLang="ko-KR" sz="1600" dirty="0"/>
          </a:p>
          <a:p>
            <a:pPr lvl="1">
              <a:spcAft>
                <a:spcPts val="600"/>
              </a:spcAft>
            </a:pPr>
            <a:r>
              <a:rPr lang="ko-KR" altLang="en-US" sz="1600" dirty="0"/>
              <a:t>컴포넌트 스캔에 따른 충돌 처리 </a:t>
            </a:r>
            <a:r>
              <a:rPr lang="en-US" altLang="ko-KR" sz="1600" dirty="0"/>
              <a:t>: </a:t>
            </a:r>
            <a:r>
              <a:rPr lang="ko-KR" altLang="en-US" sz="1600" dirty="0"/>
              <a:t>명시적 빈 이름 지정</a:t>
            </a:r>
            <a:r>
              <a:rPr lang="en-US" altLang="ko-KR" sz="1600" dirty="0"/>
              <a:t>, @Qualifier </a:t>
            </a:r>
            <a:r>
              <a:rPr lang="ko-KR" altLang="en-US" sz="1600" dirty="0" err="1"/>
              <a:t>애노테이션</a:t>
            </a:r>
            <a:r>
              <a:rPr lang="ko-KR" altLang="en-US" sz="1600" dirty="0"/>
              <a:t> 사용</a:t>
            </a:r>
            <a:endParaRPr lang="en-US" altLang="ko-KR" sz="1600" dirty="0"/>
          </a:p>
          <a:p>
            <a:pPr lvl="1">
              <a:spcAft>
                <a:spcPts val="600"/>
              </a:spcAft>
            </a:pPr>
            <a:r>
              <a:rPr lang="en-US" altLang="ko-KR" b="1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b="1" dirty="0" err="1">
                <a:solidFill>
                  <a:srgbClr val="3F7F7F"/>
                </a:solidFill>
                <a:latin typeface="Consolas" panose="020B0609020204030204" pitchFamily="49" charset="0"/>
              </a:rPr>
              <a:t>context:component-scan</a:t>
            </a:r>
            <a:r>
              <a:rPr lang="en-US" altLang="ko-KR" b="1" dirty="0">
                <a:solidFill>
                  <a:srgbClr val="3F7F7F"/>
                </a:solidFill>
                <a:latin typeface="Consolas" panose="020B0609020204030204" pitchFamily="49" charset="0"/>
              </a:rPr>
              <a:t> </a:t>
            </a:r>
            <a:r>
              <a:rPr lang="en-US" altLang="ko-KR" b="1" dirty="0">
                <a:solidFill>
                  <a:srgbClr val="7F007F"/>
                </a:solidFill>
                <a:latin typeface="Consolas" panose="020B0609020204030204" pitchFamily="49" charset="0"/>
              </a:rPr>
              <a:t>base-package</a:t>
            </a:r>
            <a:r>
              <a:rPr lang="en-US" altLang="ko-KR" b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b="1" i="1" dirty="0">
                <a:solidFill>
                  <a:srgbClr val="2A00FF"/>
                </a:solidFill>
                <a:latin typeface="Consolas" panose="020B0609020204030204" pitchFamily="49" charset="0"/>
              </a:rPr>
              <a:t>“</a:t>
            </a:r>
            <a:r>
              <a:rPr lang="ko-KR" altLang="en-US" b="1" i="1" dirty="0">
                <a:solidFill>
                  <a:srgbClr val="2A00FF"/>
                </a:solidFill>
                <a:latin typeface="Consolas" panose="020B0609020204030204" pitchFamily="49" charset="0"/>
              </a:rPr>
              <a:t>스캔할 패키지명</a:t>
            </a:r>
            <a:r>
              <a:rPr lang="en-US" altLang="ko-KR" b="1" i="1" dirty="0">
                <a:solidFill>
                  <a:srgbClr val="2A00FF"/>
                </a:solidFill>
                <a:latin typeface="Consolas" panose="020B0609020204030204" pitchFamily="49" charset="0"/>
              </a:rPr>
              <a:t>" </a:t>
            </a:r>
            <a:r>
              <a:rPr lang="en-US" altLang="ko-KR" b="1" i="1" dirty="0">
                <a:solidFill>
                  <a:srgbClr val="008080"/>
                </a:solidFill>
                <a:latin typeface="Consolas" panose="020B0609020204030204" pitchFamily="49" charset="0"/>
              </a:rPr>
              <a:t>/&gt;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A32AF47-FAB9-D0DF-8B51-37A8C3192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1529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A477C3-7303-4D29-A0DD-AD7AB530C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Spring</a:t>
            </a:r>
            <a:r>
              <a:rPr lang="ko-KR" altLang="en-US" dirty="0"/>
              <a:t> 의존 자동주입</a:t>
            </a:r>
            <a:endParaRPr lang="ko-KR" altLang="en-US" sz="24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7BCFA4-0F62-49AB-B5F2-9F9703FC9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7886700" cy="5132656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ko-KR" altLang="en-US" sz="2000" b="1" dirty="0">
                <a:solidFill>
                  <a:srgbClr val="0070C0"/>
                </a:solidFill>
                <a:latin typeface="+mn-ea"/>
              </a:rPr>
              <a:t>의존 자동주입 </a:t>
            </a:r>
            <a:r>
              <a:rPr lang="en-US" altLang="ko-KR" sz="2000" b="1" dirty="0">
                <a:solidFill>
                  <a:srgbClr val="0070C0"/>
                </a:solidFill>
                <a:latin typeface="+mn-ea"/>
              </a:rPr>
              <a:t>: </a:t>
            </a:r>
            <a:r>
              <a:rPr lang="en-US" altLang="ko-KR" sz="1800" dirty="0">
                <a:solidFill>
                  <a:srgbClr val="FF0000"/>
                </a:solidFill>
                <a:latin typeface="+mn-ea"/>
              </a:rPr>
              <a:t>@Autowired </a:t>
            </a:r>
            <a:r>
              <a:rPr lang="ko-KR" altLang="en-US" sz="1800" dirty="0" err="1">
                <a:solidFill>
                  <a:srgbClr val="0070C0"/>
                </a:solidFill>
                <a:latin typeface="+mn-ea"/>
              </a:rPr>
              <a:t>애노테이션을</a:t>
            </a:r>
            <a:r>
              <a:rPr lang="ko-KR" altLang="en-US" sz="1800" dirty="0">
                <a:solidFill>
                  <a:srgbClr val="0070C0"/>
                </a:solidFill>
                <a:latin typeface="+mn-ea"/>
              </a:rPr>
              <a:t> 붙임</a:t>
            </a:r>
            <a:endParaRPr lang="en-US" altLang="ko-KR" sz="2000" dirty="0">
              <a:solidFill>
                <a:srgbClr val="0070C0"/>
              </a:solidFill>
              <a:latin typeface="+mn-ea"/>
            </a:endParaRP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 altLang="ko-KR" dirty="0">
                <a:solidFill>
                  <a:srgbClr val="FF0000"/>
                </a:solidFill>
                <a:latin typeface="+mn-ea"/>
              </a:rPr>
              <a:t>required=false </a:t>
            </a:r>
            <a:r>
              <a:rPr lang="en-US" altLang="ko-KR" dirty="0">
                <a:latin typeface="+mn-ea"/>
              </a:rPr>
              <a:t>: </a:t>
            </a:r>
            <a:r>
              <a:rPr lang="ko-KR" altLang="en-US" sz="1400" dirty="0">
                <a:latin typeface="+mn-ea"/>
              </a:rPr>
              <a:t>매칭되는 빈이 없으면 자동주입 안되고 예외도 발생하지 않게 함</a:t>
            </a:r>
            <a:endParaRPr lang="en-US" altLang="ko-KR" sz="1400" dirty="0">
              <a:latin typeface="+mn-ea"/>
            </a:endParaRPr>
          </a:p>
          <a:p>
            <a:pPr marL="457200" lvl="1" indent="0">
              <a:lnSpc>
                <a:spcPct val="120000"/>
              </a:lnSpc>
              <a:spcAft>
                <a:spcPts val="1700"/>
              </a:spcAft>
              <a:buNone/>
            </a:pP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예</a:t>
            </a:r>
            <a:r>
              <a:rPr lang="en-US" altLang="ko-KR" sz="1600" dirty="0">
                <a:latin typeface="+mn-ea"/>
              </a:rPr>
              <a:t>)</a:t>
            </a:r>
            <a:r>
              <a:rPr lang="en-US" altLang="ko-KR" dirty="0">
                <a:latin typeface="+mn-ea"/>
              </a:rPr>
              <a:t> @Autowired(required=false)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ko-KR" altLang="en-US" sz="2000" b="1" dirty="0">
                <a:solidFill>
                  <a:srgbClr val="0070C0"/>
                </a:solidFill>
                <a:latin typeface="+mn-ea"/>
              </a:rPr>
              <a:t>생성자 주입</a:t>
            </a:r>
            <a:r>
              <a:rPr lang="en-US" altLang="ko-KR" sz="1800" dirty="0">
                <a:solidFill>
                  <a:srgbClr val="0070C0"/>
                </a:solidFill>
                <a:latin typeface="+mn-ea"/>
              </a:rPr>
              <a:t>(Constructor-Based Injection)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ko-KR" altLang="en-US" sz="1600" dirty="0">
                <a:latin typeface="+mn-ea"/>
              </a:rPr>
              <a:t>기본적인 의존 주입 방법으로 </a:t>
            </a:r>
            <a:r>
              <a:rPr lang="ko-KR" altLang="en-US" sz="1600" b="1" dirty="0">
                <a:latin typeface="+mn-ea"/>
              </a:rPr>
              <a:t>권장</a:t>
            </a:r>
            <a:endParaRPr lang="en-US" altLang="ko-KR" sz="1600" b="1" dirty="0">
              <a:latin typeface="+mn-ea"/>
            </a:endParaRPr>
          </a:p>
          <a:p>
            <a:pPr lvl="1">
              <a:lnSpc>
                <a:spcPct val="120000"/>
              </a:lnSpc>
              <a:spcAft>
                <a:spcPts val="1700"/>
              </a:spcAft>
            </a:pPr>
            <a:r>
              <a:rPr lang="ko-KR" altLang="en-US" sz="1600" dirty="0">
                <a:latin typeface="+mn-ea"/>
              </a:rPr>
              <a:t>이점</a:t>
            </a:r>
            <a:r>
              <a:rPr lang="en-US" altLang="ko-KR" sz="1600" dirty="0">
                <a:latin typeface="+mn-ea"/>
              </a:rPr>
              <a:t>: </a:t>
            </a:r>
            <a:r>
              <a:rPr lang="ko-KR" altLang="en-US" sz="1600" dirty="0">
                <a:latin typeface="+mn-ea"/>
              </a:rPr>
              <a:t>순환 참조 방지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코드 품질 향상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빈객체의 불변성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오류 방지 등</a:t>
            </a:r>
            <a:endParaRPr lang="en-US" altLang="ko-KR" sz="1600" dirty="0">
              <a:latin typeface="+mn-ea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ko-KR" sz="2000" b="1" dirty="0">
                <a:solidFill>
                  <a:srgbClr val="0070C0"/>
                </a:solidFill>
                <a:latin typeface="+mn-ea"/>
              </a:rPr>
              <a:t>Setter </a:t>
            </a:r>
            <a:r>
              <a:rPr lang="ko-KR" altLang="en-US" sz="2000" b="1" dirty="0">
                <a:solidFill>
                  <a:srgbClr val="0070C0"/>
                </a:solidFill>
                <a:latin typeface="+mn-ea"/>
              </a:rPr>
              <a:t>주입</a:t>
            </a:r>
            <a:r>
              <a:rPr lang="en-US" altLang="ko-KR" sz="1800" dirty="0">
                <a:solidFill>
                  <a:srgbClr val="0070C0"/>
                </a:solidFill>
                <a:latin typeface="+mn-ea"/>
              </a:rPr>
              <a:t>(Setter-Based Injection)</a:t>
            </a:r>
          </a:p>
          <a:p>
            <a:pPr lvl="1">
              <a:lnSpc>
                <a:spcPct val="120000"/>
              </a:lnSpc>
              <a:spcAft>
                <a:spcPts val="1700"/>
              </a:spcAft>
            </a:pPr>
            <a:r>
              <a:rPr lang="ko-KR" altLang="en-US" sz="1600" dirty="0">
                <a:latin typeface="+mn-ea"/>
              </a:rPr>
              <a:t>선택적인 의존 주입 방법으로 권장</a:t>
            </a:r>
            <a:endParaRPr lang="en-US" altLang="ko-KR" sz="1600" dirty="0">
              <a:latin typeface="+mn-ea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ko-KR" altLang="en-US" sz="2000" dirty="0">
                <a:latin typeface="+mn-ea"/>
              </a:rPr>
              <a:t>필드 주입</a:t>
            </a:r>
            <a:r>
              <a:rPr lang="en-US" altLang="ko-KR" sz="1800" dirty="0">
                <a:latin typeface="+mn-ea"/>
              </a:rPr>
              <a:t>(Field-Based Injection)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ko-KR" altLang="en-US" sz="1600" dirty="0">
                <a:latin typeface="+mn-ea"/>
              </a:rPr>
              <a:t>편리해서 많이 사용되고 있지만 권장되지 않음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F4B662-F8C7-4798-8F86-0A68798A3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890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98AC60-B953-1C54-2D08-FC1B058C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의존 자동주입을 이용한 </a:t>
            </a:r>
            <a:r>
              <a:rPr lang="en-US" altLang="ko-KR" sz="2400" dirty="0" err="1"/>
              <a:t>MessageService</a:t>
            </a:r>
            <a:r>
              <a:rPr lang="en-US" altLang="ko-KR" sz="2400" dirty="0"/>
              <a:t> </a:t>
            </a:r>
            <a:r>
              <a:rPr lang="ko-KR" altLang="en-US" sz="2400" dirty="0"/>
              <a:t>예제 </a:t>
            </a:r>
            <a:r>
              <a:rPr lang="en-US" altLang="ko-KR" sz="2000" b="0" dirty="0"/>
              <a:t>(1/9)</a:t>
            </a:r>
            <a:endParaRPr lang="ko-KR" altLang="en-US" sz="28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C01085-C354-3F97-F5E0-FFDBF27C3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349888" cy="5132656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US" altLang="ko-KR" dirty="0"/>
              <a:t> app-context-component-scan01.xml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dirty="0"/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700" dirty="0">
                <a:solidFill>
                  <a:srgbClr val="008080"/>
                </a:solidFill>
                <a:latin typeface="Consolas" panose="020B0609020204030204" pitchFamily="49" charset="0"/>
              </a:rPr>
              <a:t>&lt;?</a:t>
            </a:r>
            <a:r>
              <a:rPr lang="en-US" altLang="ko-KR" sz="1700" dirty="0">
                <a:solidFill>
                  <a:srgbClr val="3F7F7F"/>
                </a:solidFill>
                <a:latin typeface="Consolas" panose="020B0609020204030204" pitchFamily="49" charset="0"/>
              </a:rPr>
              <a:t>xml </a:t>
            </a:r>
            <a:r>
              <a:rPr lang="en-US" altLang="ko-KR" sz="1700" dirty="0">
                <a:solidFill>
                  <a:srgbClr val="7F007F"/>
                </a:solidFill>
                <a:latin typeface="Consolas" panose="020B0609020204030204" pitchFamily="49" charset="0"/>
              </a:rPr>
              <a:t>version</a:t>
            </a:r>
            <a:r>
              <a:rPr lang="en-US" altLang="ko-KR" sz="17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700" i="1" dirty="0">
                <a:solidFill>
                  <a:srgbClr val="2A00FF"/>
                </a:solidFill>
                <a:latin typeface="Consolas" panose="020B0609020204030204" pitchFamily="49" charset="0"/>
              </a:rPr>
              <a:t>"1.0" </a:t>
            </a:r>
            <a:r>
              <a:rPr lang="en-US" altLang="ko-KR" sz="1700" i="1" dirty="0">
                <a:solidFill>
                  <a:srgbClr val="7F007F"/>
                </a:solidFill>
                <a:latin typeface="Consolas" panose="020B0609020204030204" pitchFamily="49" charset="0"/>
              </a:rPr>
              <a:t>encoding</a:t>
            </a:r>
            <a:r>
              <a:rPr lang="en-US" altLang="ko-KR" sz="1700" i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700" i="1" dirty="0">
                <a:solidFill>
                  <a:srgbClr val="2A00FF"/>
                </a:solidFill>
                <a:latin typeface="Consolas" panose="020B0609020204030204" pitchFamily="49" charset="0"/>
              </a:rPr>
              <a:t>"UTF-8"</a:t>
            </a:r>
            <a:r>
              <a:rPr lang="en-US" altLang="ko-KR" sz="1700" i="1" dirty="0">
                <a:solidFill>
                  <a:srgbClr val="008080"/>
                </a:solidFill>
                <a:latin typeface="Consolas" panose="020B0609020204030204" pitchFamily="49" charset="0"/>
              </a:rPr>
              <a:t>?&gt;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7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700" dirty="0">
                <a:solidFill>
                  <a:srgbClr val="3F7F7F"/>
                </a:solidFill>
                <a:latin typeface="Consolas" panose="020B0609020204030204" pitchFamily="49" charset="0"/>
              </a:rPr>
              <a:t>beans </a:t>
            </a:r>
            <a:r>
              <a:rPr lang="en-US" altLang="ko-KR" sz="1700" dirty="0" err="1">
                <a:solidFill>
                  <a:srgbClr val="7F007F"/>
                </a:solidFill>
                <a:latin typeface="Consolas" panose="020B0609020204030204" pitchFamily="49" charset="0"/>
              </a:rPr>
              <a:t>xmlns</a:t>
            </a:r>
            <a:r>
              <a:rPr lang="en-US" altLang="ko-KR" sz="17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7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"http://www.springframework.org/schema/beans"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700" dirty="0" err="1">
                <a:solidFill>
                  <a:srgbClr val="7F007F"/>
                </a:solidFill>
                <a:latin typeface="Consolas" panose="020B0609020204030204" pitchFamily="49" charset="0"/>
              </a:rPr>
              <a:t>xmlns:xsi</a:t>
            </a:r>
            <a:r>
              <a:rPr lang="en-US" altLang="ko-KR" sz="17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7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"http://www.w3.org/2001/XMLSchema-instance"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700" dirty="0" err="1">
                <a:solidFill>
                  <a:srgbClr val="7F007F"/>
                </a:solidFill>
                <a:latin typeface="Consolas" panose="020B0609020204030204" pitchFamily="49" charset="0"/>
              </a:rPr>
              <a:t>xmlns:context</a:t>
            </a:r>
            <a:r>
              <a:rPr lang="en-US" altLang="ko-KR" sz="17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7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"http://www.springframework.org/schema/context"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700" dirty="0" err="1">
                <a:solidFill>
                  <a:srgbClr val="7F007F"/>
                </a:solidFill>
                <a:latin typeface="Consolas" panose="020B0609020204030204" pitchFamily="49" charset="0"/>
              </a:rPr>
              <a:t>xsi:schemaLocation</a:t>
            </a:r>
            <a:r>
              <a:rPr lang="en-US" altLang="ko-KR" sz="17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7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"http://www.springframework.org/schema/beans https://www.springframework.org/schema/beans/spring-beans-3.0.xsd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700" i="1" dirty="0">
                <a:solidFill>
                  <a:srgbClr val="2A00FF"/>
                </a:solidFill>
                <a:latin typeface="Consolas" panose="020B0609020204030204" pitchFamily="49" charset="0"/>
              </a:rPr>
              <a:t>http://www.springframework.org/schema/context </a:t>
            </a:r>
            <a:r>
              <a:rPr lang="en-US" altLang="ko-KR" sz="1600" i="1" dirty="0">
                <a:solidFill>
                  <a:srgbClr val="2A00FF"/>
                </a:solidFill>
                <a:latin typeface="Consolas" panose="020B0609020204030204" pitchFamily="49" charset="0"/>
              </a:rPr>
              <a:t>https://www.springframework.org/schema/context/spring-context-3.0.xsd</a:t>
            </a:r>
            <a:r>
              <a:rPr lang="en-US" altLang="ko-KR" sz="17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700" i="1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endParaRPr lang="ko-KR" altLang="en-US" sz="1700" dirty="0"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7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700" dirty="0">
                <a:solidFill>
                  <a:srgbClr val="3F7F7F"/>
                </a:solidFill>
                <a:latin typeface="Consolas" panose="020B0609020204030204" pitchFamily="49" charset="0"/>
              </a:rPr>
              <a:t>description</a:t>
            </a:r>
            <a:r>
              <a:rPr lang="en-US" altLang="ko-KR" sz="17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ko-KR" alt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스프링 빈 설정</a:t>
            </a:r>
            <a:r>
              <a:rPr lang="en-US" altLang="ko-KR" sz="17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700" dirty="0">
                <a:solidFill>
                  <a:srgbClr val="3F7F7F"/>
                </a:solidFill>
                <a:latin typeface="Consolas" panose="020B0609020204030204" pitchFamily="49" charset="0"/>
              </a:rPr>
              <a:t>description</a:t>
            </a:r>
            <a:r>
              <a:rPr lang="en-US" altLang="ko-KR" sz="17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endParaRPr lang="ko-KR" altLang="en-US" sz="1700" dirty="0"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&lt;!-- </a:t>
            </a:r>
            <a:r>
              <a:rPr lang="ko-KR" altLang="en-US" sz="1200" dirty="0">
                <a:solidFill>
                  <a:srgbClr val="3F5FBF"/>
                </a:solidFill>
                <a:latin typeface="Consolas" panose="020B0609020204030204" pitchFamily="49" charset="0"/>
              </a:rPr>
              <a:t>스프링 컨테이너가 컴포넌트 스캔을 통해서 자동으로 빈 등록하도록 설정 </a:t>
            </a:r>
            <a:endParaRPr lang="en-US" altLang="ko-KR" sz="1200" dirty="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     </a:t>
            </a:r>
            <a:r>
              <a:rPr lang="ko-KR" altLang="en-US" sz="1200" dirty="0">
                <a:solidFill>
                  <a:srgbClr val="3F5FBF"/>
                </a:solidFill>
                <a:latin typeface="Consolas" panose="020B0609020204030204" pitchFamily="49" charset="0"/>
              </a:rPr>
              <a:t>컴포넌트 스캔 대상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: @Configuration,@Controller,@Service,@Repository,@Aspect,@Component </a:t>
            </a:r>
            <a:r>
              <a:rPr lang="ko-KR" altLang="en-US" sz="1200" dirty="0">
                <a:solidFill>
                  <a:srgbClr val="3F5FBF"/>
                </a:solidFill>
                <a:latin typeface="Consolas" panose="020B0609020204030204" pitchFamily="49" charset="0"/>
              </a:rPr>
              <a:t>등</a:t>
            </a:r>
            <a:endParaRPr lang="en-US" altLang="ko-KR" sz="1200" dirty="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--&gt;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600" dirty="0" err="1">
                <a:solidFill>
                  <a:srgbClr val="3F7F7F"/>
                </a:solidFill>
                <a:latin typeface="Consolas" panose="020B0609020204030204" pitchFamily="49" charset="0"/>
              </a:rPr>
              <a:t>context:component-scan</a:t>
            </a:r>
            <a:r>
              <a:rPr lang="en-US" altLang="ko-KR" sz="1600" dirty="0">
                <a:solidFill>
                  <a:srgbClr val="3F7F7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7F007F"/>
                </a:solidFill>
                <a:latin typeface="Consolas" panose="020B0609020204030204" pitchFamily="49" charset="0"/>
              </a:rPr>
              <a:t>base-package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600" i="1" dirty="0">
                <a:solidFill>
                  <a:srgbClr val="2A00FF"/>
                </a:solidFill>
                <a:latin typeface="Consolas" panose="020B0609020204030204" pitchFamily="49" charset="0"/>
              </a:rPr>
              <a:t>"ezen.dev.di2.component_scan01" </a:t>
            </a:r>
            <a:r>
              <a:rPr lang="en-US" altLang="ko-KR" sz="1600" i="1" dirty="0">
                <a:solidFill>
                  <a:srgbClr val="008080"/>
                </a:solidFill>
                <a:latin typeface="Consolas" panose="020B0609020204030204" pitchFamily="49" charset="0"/>
              </a:rPr>
              <a:t>/&gt;</a:t>
            </a:r>
          </a:p>
          <a:p>
            <a:pPr marL="0" indent="0" algn="l">
              <a:spcAft>
                <a:spcPts val="0"/>
              </a:spcAft>
              <a:buNone/>
            </a:pPr>
            <a:endParaRPr lang="ko-KR" altLang="en-US" sz="1700" dirty="0"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7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700" dirty="0">
                <a:solidFill>
                  <a:srgbClr val="3F7F7F"/>
                </a:solidFill>
                <a:latin typeface="Consolas" panose="020B0609020204030204" pitchFamily="49" charset="0"/>
              </a:rPr>
              <a:t>beans</a:t>
            </a:r>
            <a:r>
              <a:rPr lang="en-US" altLang="ko-KR" sz="17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endParaRPr lang="ko-KR" altLang="en-US" sz="17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756651-1AE5-D58F-FB87-76556652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646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C01085-C354-3F97-F5E0-FFDBF27C3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349888" cy="5132656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US" altLang="ko-KR" dirty="0"/>
              <a:t> MessageService.java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dirty="0"/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interface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void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sendMsg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(String </a:t>
            </a:r>
            <a:r>
              <a:rPr lang="en-US" altLang="ko-KR" sz="1800" b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ko-KR" altLang="en-US" sz="17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756651-1AE5-D58F-FB87-76556652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1892324E-D19F-EDDC-AB4F-917601506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의존 자동주입을 이용한 </a:t>
            </a:r>
            <a:r>
              <a:rPr kumimoji="0" lang="en-US" altLang="ko-KR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MessageService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 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예제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(2/9)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15319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98AC60-B953-1C54-2D08-FC1B058C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의존 자동주입을 이용한 </a:t>
            </a:r>
            <a:r>
              <a:rPr lang="en-US" altLang="ko-KR" sz="2400" dirty="0" err="1"/>
              <a:t>MessageService</a:t>
            </a:r>
            <a:r>
              <a:rPr lang="en-US" altLang="ko-KR" sz="2400" dirty="0"/>
              <a:t> </a:t>
            </a:r>
            <a:r>
              <a:rPr lang="ko-KR" altLang="en-US" sz="2400" dirty="0"/>
              <a:t>예제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(3/9)</a:t>
            </a:r>
            <a:endParaRPr lang="ko-KR" altLang="en-US" sz="28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C01085-C354-3F97-F5E0-FFDBF27C3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349888" cy="5132656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US" altLang="ko-KR" dirty="0"/>
              <a:t> KatalkService.java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dirty="0"/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@Service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>
                <a:solidFill>
                  <a:srgbClr val="2A00FF"/>
                </a:solidFill>
                <a:latin typeface="Consolas" panose="020B0609020204030204" pitchFamily="49" charset="0"/>
              </a:rPr>
              <a:t>"katalk"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KatalkServcie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implements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	@Override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sendMsg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(String </a:t>
            </a:r>
            <a:r>
              <a:rPr lang="en-US" altLang="ko-KR" sz="1800" b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18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18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8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KakaoTalk</a:t>
            </a:r>
            <a:r>
              <a:rPr lang="en-US" altLang="ko-KR" sz="18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: "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altLang="ko-KR" sz="18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  <a:endParaRPr lang="ko-KR" altLang="en-US" sz="1800" dirty="0"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756651-1AE5-D58F-FB87-76556652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543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98AC60-B953-1C54-2D08-FC1B058C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의존 자동주입을 이용한 </a:t>
            </a:r>
            <a:r>
              <a:rPr lang="en-US" altLang="ko-KR" sz="2400" dirty="0" err="1"/>
              <a:t>MessageService</a:t>
            </a:r>
            <a:r>
              <a:rPr lang="en-US" altLang="ko-KR" sz="2400" dirty="0"/>
              <a:t> </a:t>
            </a:r>
            <a:r>
              <a:rPr lang="ko-KR" altLang="en-US" sz="2400" dirty="0"/>
              <a:t>예제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(4/9)</a:t>
            </a:r>
            <a:endParaRPr lang="ko-KR" altLang="en-US" sz="28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C01085-C354-3F97-F5E0-FFDBF27C3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349888" cy="5132656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US" altLang="ko-KR" dirty="0"/>
              <a:t> EmailService.java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dirty="0"/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@Service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>
                <a:solidFill>
                  <a:srgbClr val="2A00FF"/>
                </a:solidFill>
                <a:latin typeface="Consolas" panose="020B0609020204030204" pitchFamily="49" charset="0"/>
              </a:rPr>
              <a:t>"email"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EmailServcie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implements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	@Override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sendMsg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(String </a:t>
            </a:r>
            <a:r>
              <a:rPr lang="en-US" altLang="ko-KR" sz="1800" b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18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18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“Email: "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altLang="ko-KR" sz="18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  <a:endParaRPr lang="ko-KR" altLang="en-US" sz="1800" dirty="0"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756651-1AE5-D58F-FB87-76556652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0773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98AC60-B953-1C54-2D08-FC1B058C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의존 자동주입을 이용한 </a:t>
            </a:r>
            <a:r>
              <a:rPr lang="en-US" altLang="ko-KR" sz="2400" dirty="0" err="1"/>
              <a:t>MessageService</a:t>
            </a:r>
            <a:r>
              <a:rPr lang="en-US" altLang="ko-KR" sz="2400" dirty="0"/>
              <a:t> </a:t>
            </a:r>
            <a:r>
              <a:rPr lang="ko-KR" altLang="en-US" sz="2400" dirty="0"/>
              <a:t>예제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(5/9)</a:t>
            </a:r>
            <a:endParaRPr lang="ko-KR" altLang="en-US" sz="28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C01085-C354-3F97-F5E0-FFDBF27C3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349888" cy="5132656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US" altLang="ko-KR" dirty="0"/>
              <a:t> SMSService.java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dirty="0"/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@Service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>
                <a:solidFill>
                  <a:srgbClr val="2A00FF"/>
                </a:solidFill>
                <a:latin typeface="Consolas" panose="020B0609020204030204" pitchFamily="49" charset="0"/>
              </a:rPr>
              <a:t>“sms"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SMSServcie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implements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	@Override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sendMsg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(String </a:t>
            </a:r>
            <a:r>
              <a:rPr lang="en-US" altLang="ko-KR" sz="1800" b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18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18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“SMS: "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altLang="ko-KR" sz="1800" b="1" i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  <a:endParaRPr lang="ko-KR" altLang="en-US" sz="1800" dirty="0"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756651-1AE5-D58F-FB87-76556652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38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98AC60-B953-1C54-2D08-FC1B058C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/>
              <a:t>의존 자동주입을 이용한 </a:t>
            </a:r>
            <a:r>
              <a:rPr lang="en-US" altLang="ko-KR" sz="2400" dirty="0" err="1"/>
              <a:t>MessageService</a:t>
            </a:r>
            <a:r>
              <a:rPr lang="en-US" altLang="ko-KR" sz="2400" dirty="0"/>
              <a:t> </a:t>
            </a:r>
            <a:r>
              <a:rPr lang="ko-KR" altLang="en-US" sz="2400" dirty="0"/>
              <a:t>예제 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(6/9)</a:t>
            </a:r>
            <a:endParaRPr lang="ko-KR" altLang="en-US" sz="28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C01085-C354-3F97-F5E0-FFDBF27C3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349888" cy="5132656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0"/>
              </a:spcAft>
            </a:pPr>
            <a:r>
              <a:rPr lang="en-US" altLang="ko-KR" dirty="0"/>
              <a:t> ConstructorDI.java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dirty="0"/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@Component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ConstructorDI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private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	@Autowired(required=false)</a:t>
            </a:r>
            <a:endParaRPr lang="ko-KR" altLang="en-US" sz="1800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ConstructorDI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b="1" dirty="0">
                <a:solidFill>
                  <a:srgbClr val="646464"/>
                </a:solidFill>
                <a:latin typeface="Consolas" panose="020B0609020204030204" pitchFamily="49" charset="0"/>
              </a:rPr>
              <a:t>@Qualifier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b="1" dirty="0">
                <a:solidFill>
                  <a:srgbClr val="2A00FF"/>
                </a:solidFill>
                <a:latin typeface="Consolas" panose="020B0609020204030204" pitchFamily="49" charset="0"/>
              </a:rPr>
              <a:t>"katalk"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		</a:t>
            </a:r>
            <a:r>
              <a:rPr lang="en-US" altLang="ko-KR" sz="18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endParaRPr lang="ko-KR" altLang="en-US" sz="1800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8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this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altLang="ko-KR" sz="1800" b="1" dirty="0" err="1">
                <a:solidFill>
                  <a:srgbClr val="0000C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8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pPr marL="0" indent="0" algn="l">
              <a:buNone/>
            </a:pP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processMsg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(String </a:t>
            </a:r>
            <a:r>
              <a:rPr lang="en-US" altLang="ko-KR" sz="1800" b="1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C0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800" dirty="0" err="1">
                <a:solidFill>
                  <a:srgbClr val="0000C0"/>
                </a:solidFill>
                <a:latin typeface="Consolas" panose="020B0609020204030204" pitchFamily="49" charset="0"/>
              </a:rPr>
              <a:t>messageService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.sendMsg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800" dirty="0">
                <a:solidFill>
                  <a:srgbClr val="6A3E3E"/>
                </a:solidFill>
                <a:latin typeface="Consolas" panose="020B0609020204030204" pitchFamily="49" charset="0"/>
              </a:rPr>
              <a:t>message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pPr marL="0" indent="0" algn="l"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756651-1AE5-D58F-FB87-76556652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1393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5088</TotalTime>
  <Words>960</Words>
  <Application>Microsoft Office PowerPoint</Application>
  <PresentationFormat>화면 슬라이드 쇼(4:3)</PresentationFormat>
  <Paragraphs>155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13</vt:i4>
      </vt:variant>
    </vt:vector>
  </HeadingPairs>
  <TitlesOfParts>
    <vt:vector size="25" baseType="lpstr">
      <vt:lpstr>HY그래픽M</vt:lpstr>
      <vt:lpstr>맑은 고딕</vt:lpstr>
      <vt:lpstr>Arial</vt:lpstr>
      <vt:lpstr>Calibri</vt:lpstr>
      <vt:lpstr>Calibri Light</vt:lpstr>
      <vt:lpstr>Consolas</vt:lpstr>
      <vt:lpstr>Courier New</vt:lpstr>
      <vt:lpstr>Times New Roman</vt:lpstr>
      <vt:lpstr>Wingdings</vt:lpstr>
      <vt:lpstr>Office 테마</vt:lpstr>
      <vt:lpstr>1_Office 테마</vt:lpstr>
      <vt:lpstr>2_Office Theme</vt:lpstr>
      <vt:lpstr>의존성 주입(DI) 2</vt:lpstr>
      <vt:lpstr>Spring 빈 등록 방법</vt:lpstr>
      <vt:lpstr>Spring 의존 자동주입</vt:lpstr>
      <vt:lpstr>의존 자동주입을 이용한 MessageService 예제 (1/9)</vt:lpstr>
      <vt:lpstr>의존 자동주입을 이용한 MessageService 예제 (2/9)</vt:lpstr>
      <vt:lpstr>의존 자동주입을 이용한 MessageService 예제 (3/9)</vt:lpstr>
      <vt:lpstr>의존 자동주입을 이용한 MessageService 예제 (4/9)</vt:lpstr>
      <vt:lpstr>의존 자동주입을 이용한 MessageService 예제 (5/9)</vt:lpstr>
      <vt:lpstr>의존 자동주입을 이용한 MessageService 예제 (6/9)</vt:lpstr>
      <vt:lpstr>의존 자동주입을 이용한 MessageService 예제 (7/9)</vt:lpstr>
      <vt:lpstr>의존 자동주입을 이용한 MessageService 예제 (8/9)</vt:lpstr>
      <vt:lpstr>의존 자동주입을 이용한 MessageService 예제 (9/9)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JSTL(Java Server Pages Standard Tag Library)</dc:title>
  <dc:creator>박주화</dc:creator>
  <cp:lastModifiedBy>박주화</cp:lastModifiedBy>
  <cp:revision>135</cp:revision>
  <dcterms:created xsi:type="dcterms:W3CDTF">2022-03-29T12:18:16Z</dcterms:created>
  <dcterms:modified xsi:type="dcterms:W3CDTF">2022-07-31T05:10:28Z</dcterms:modified>
</cp:coreProperties>
</file>

<file path=docProps/thumbnail.jpeg>
</file>